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3"/>
  </p:sldMasterIdLst>
  <p:notesMasterIdLst>
    <p:notesMasterId r:id="rId22"/>
  </p:notesMasterIdLst>
  <p:handoutMasterIdLst>
    <p:handoutMasterId r:id="rId23"/>
  </p:handoutMasterIdLst>
  <p:sldIdLst>
    <p:sldId id="256" r:id="rId4"/>
    <p:sldId id="309" r:id="rId5"/>
    <p:sldId id="271" r:id="rId6"/>
    <p:sldId id="307" r:id="rId7"/>
    <p:sldId id="290" r:id="rId8"/>
    <p:sldId id="289" r:id="rId9"/>
    <p:sldId id="300" r:id="rId10"/>
    <p:sldId id="301" r:id="rId11"/>
    <p:sldId id="302" r:id="rId12"/>
    <p:sldId id="303" r:id="rId13"/>
    <p:sldId id="291" r:id="rId14"/>
    <p:sldId id="294" r:id="rId15"/>
    <p:sldId id="296" r:id="rId16"/>
    <p:sldId id="297" r:id="rId17"/>
    <p:sldId id="295" r:id="rId18"/>
    <p:sldId id="310" r:id="rId19"/>
    <p:sldId id="306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4" autoAdjust="0"/>
    <p:restoredTop sz="94879" autoAdjust="0"/>
  </p:normalViewPr>
  <p:slideViewPr>
    <p:cSldViewPr snapToGrid="0">
      <p:cViewPr varScale="1">
        <p:scale>
          <a:sx n="104" d="100"/>
          <a:sy n="104" d="100"/>
        </p:scale>
        <p:origin x="119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ORGANISATION :</a:t>
            </a:r>
            <a:br>
              <a:rPr lang="en-US" dirty="0"/>
            </a:br>
            <a:r>
              <a:rPr lang="en-US" dirty="0"/>
              <a:t>Microsoft Teams</a:t>
            </a:r>
          </a:p>
          <a:p>
            <a:r>
              <a:rPr lang="en-US" dirty="0"/>
              <a:t>Gantt Project</a:t>
            </a:r>
          </a:p>
          <a:p>
            <a:r>
              <a:rPr lang="en-US" dirty="0"/>
              <a:t>Word</a:t>
            </a:r>
          </a:p>
          <a:p>
            <a:r>
              <a:rPr lang="en-US" dirty="0"/>
              <a:t>GitHub</a:t>
            </a:r>
          </a:p>
          <a:p>
            <a:endParaRPr lang="en-US" dirty="0"/>
          </a:p>
          <a:p>
            <a:r>
              <a:rPr lang="en-US" dirty="0"/>
              <a:t>SCHEMAS :</a:t>
            </a:r>
            <a:br>
              <a:rPr lang="en-US" dirty="0"/>
            </a:br>
            <a:r>
              <a:rPr lang="en-US" dirty="0"/>
              <a:t>Figma</a:t>
            </a:r>
          </a:p>
          <a:p>
            <a:r>
              <a:rPr lang="en-US" dirty="0" err="1"/>
              <a:t>Astah</a:t>
            </a:r>
            <a:endParaRPr lang="en-US" dirty="0"/>
          </a:p>
          <a:p>
            <a:endParaRPr lang="en-US" dirty="0"/>
          </a:p>
          <a:p>
            <a:r>
              <a:rPr lang="en-US" dirty="0"/>
              <a:t>BASE DE DONNEES :</a:t>
            </a:r>
            <a:br>
              <a:rPr lang="en-US" dirty="0"/>
            </a:br>
            <a:r>
              <a:rPr lang="en-US" dirty="0" err="1"/>
              <a:t>Astah</a:t>
            </a:r>
            <a:endParaRPr lang="en-US" dirty="0"/>
          </a:p>
          <a:p>
            <a:r>
              <a:rPr lang="en-US" dirty="0"/>
              <a:t>MySQL Workbench</a:t>
            </a:r>
          </a:p>
          <a:p>
            <a:endParaRPr lang="en-US" dirty="0"/>
          </a:p>
          <a:p>
            <a:r>
              <a:rPr lang="fr-CH" dirty="0"/>
              <a:t>WEB :</a:t>
            </a:r>
          </a:p>
          <a:p>
            <a:r>
              <a:rPr lang="en-US" dirty="0" err="1"/>
              <a:t>Webstorm</a:t>
            </a:r>
            <a:endParaRPr lang="en-US" dirty="0"/>
          </a:p>
          <a:p>
            <a:pPr>
              <a:tabLst>
                <a:tab pos="361950" algn="l"/>
              </a:tabLst>
            </a:pPr>
            <a:r>
              <a:rPr lang="en-US" dirty="0"/>
              <a:t>	HTML5</a:t>
            </a:r>
          </a:p>
          <a:p>
            <a:pPr>
              <a:tabLst>
                <a:tab pos="361950" algn="l"/>
              </a:tabLst>
            </a:pPr>
            <a:r>
              <a:rPr lang="en-US" dirty="0"/>
              <a:t>	CSS3</a:t>
            </a:r>
          </a:p>
          <a:p>
            <a:pPr>
              <a:tabLst>
                <a:tab pos="361950" algn="l"/>
              </a:tabLst>
            </a:pPr>
            <a:r>
              <a:rPr lang="en-US" dirty="0"/>
              <a:t>	</a:t>
            </a:r>
            <a:r>
              <a:rPr lang="en-US" dirty="0" err="1"/>
              <a:t>Bootsrap</a:t>
            </a:r>
            <a:endParaRPr lang="en-US" dirty="0"/>
          </a:p>
          <a:p>
            <a:pPr>
              <a:tabLst>
                <a:tab pos="361950" algn="l"/>
              </a:tabLst>
            </a:pPr>
            <a:r>
              <a:rPr lang="en-US" dirty="0"/>
              <a:t>	</a:t>
            </a:r>
            <a:r>
              <a:rPr lang="en-US" dirty="0" err="1"/>
              <a:t>Javascript</a:t>
            </a:r>
            <a:endParaRPr lang="en-US" dirty="0"/>
          </a:p>
          <a:p>
            <a:pPr>
              <a:tabLst>
                <a:tab pos="361950" algn="l"/>
              </a:tabLst>
            </a:pPr>
            <a:r>
              <a:rPr lang="en-US" dirty="0"/>
              <a:t>	PHP</a:t>
            </a:r>
          </a:p>
          <a:p>
            <a:pPr>
              <a:tabLst>
                <a:tab pos="361950" algn="l"/>
              </a:tabLst>
            </a:pPr>
            <a:r>
              <a:rPr lang="en-US" dirty="0"/>
              <a:t>FileZilla</a:t>
            </a:r>
          </a:p>
          <a:p>
            <a:pPr>
              <a:tabLst>
                <a:tab pos="361950" algn="l"/>
              </a:tabLst>
            </a:pPr>
            <a:r>
              <a:rPr lang="en-US" dirty="0"/>
              <a:t>QR Code Generator</a:t>
            </a:r>
          </a:p>
          <a:p>
            <a:endParaRPr lang="fr-CH" dirty="0"/>
          </a:p>
          <a:p>
            <a:r>
              <a:rPr lang="en-US" dirty="0"/>
              <a:t>APPLICATION :</a:t>
            </a:r>
          </a:p>
          <a:p>
            <a:r>
              <a:rPr lang="en-US" dirty="0"/>
              <a:t>Visual Studio</a:t>
            </a:r>
          </a:p>
          <a:p>
            <a:pPr>
              <a:tabLst>
                <a:tab pos="361950" algn="l"/>
              </a:tabLst>
            </a:pPr>
            <a:r>
              <a:rPr lang="en-US" dirty="0"/>
              <a:t>	C#</a:t>
            </a:r>
          </a:p>
          <a:p>
            <a:pPr>
              <a:tabLst>
                <a:tab pos="361950" algn="l"/>
              </a:tabLst>
            </a:pPr>
            <a:r>
              <a:rPr lang="en-US" dirty="0"/>
              <a:t>	XAML</a:t>
            </a:r>
          </a:p>
          <a:p>
            <a:pPr>
              <a:tabLst>
                <a:tab pos="361950" algn="l"/>
              </a:tabLst>
            </a:pPr>
            <a:r>
              <a:rPr lang="en-US" dirty="0"/>
              <a:t>	Entity </a:t>
            </a:r>
            <a:r>
              <a:rPr lang="en-US" dirty="0" err="1"/>
              <a:t>FrameWork</a:t>
            </a:r>
            <a:endParaRPr lang="en-US" dirty="0"/>
          </a:p>
          <a:p>
            <a:pPr>
              <a:tabLst>
                <a:tab pos="361950" algn="l"/>
              </a:tabLst>
            </a:pPr>
            <a:r>
              <a:rPr lang="en-US" dirty="0"/>
              <a:t>	</a:t>
            </a:r>
            <a:r>
              <a:rPr lang="en-US" dirty="0" err="1"/>
              <a:t>Linq</a:t>
            </a:r>
            <a:endParaRPr lang="en-US" dirty="0"/>
          </a:p>
          <a:p>
            <a:pPr>
              <a:tabLst>
                <a:tab pos="361950" algn="l"/>
              </a:tabLst>
            </a:pPr>
            <a:r>
              <a:rPr lang="en-US" dirty="0"/>
              <a:t>	Material Design</a:t>
            </a:r>
          </a:p>
          <a:p>
            <a:pPr>
              <a:tabLst>
                <a:tab pos="361950" algn="l"/>
              </a:tabLst>
            </a:pPr>
            <a:r>
              <a:rPr lang="en-US" dirty="0"/>
              <a:t>	Itext7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5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2488" y="950976"/>
            <a:ext cx="5239512" cy="49651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EBC2D4-4F41-249E-7141-E0E12113C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220C40-4EC0-BFB1-D615-1455BA15A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684897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3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 layout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A750E0F3-3708-7BB7-7A9E-123ED3BAC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664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664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36976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7792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792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04104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4920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4920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71232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2048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42048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738360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409176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9176" y="5431536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AB4BA-80BD-7371-B929-19121B20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44474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5AB06E-DF62-F8F9-5394-965FE9EF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8818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703C-0E17-F953-C69A-F4BE3C33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9959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4C6290-D338-8FBA-9D0B-CAF45DE68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39717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04D8C7-8727-8343-DFC8-E415C809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78565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1314"/>
            <a:ext cx="12192000" cy="3806686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4B8443F-E5FA-5D35-EFF6-7896CFEE75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063838"/>
            <a:ext cx="506632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C9904-11DE-F8AA-4316-5ACEC5829E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199" y="2486203"/>
            <a:ext cx="10515600" cy="3343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53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502920"/>
            <a:ext cx="5010912" cy="1627632"/>
          </a:xfrm>
          <a:prstGeom prst="rect">
            <a:avLst/>
          </a:prstGeom>
          <a:noFill/>
        </p:spPr>
        <p:txBody>
          <a:bodyPr lIns="91440" tIns="45720" rIns="91440" bIns="45720" anchor="t" anchorCtr="0"/>
          <a:lstStyle>
            <a:lvl1pPr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496" y="2752344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0288" y="1911096"/>
            <a:ext cx="2350008" cy="99669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F8DE9-CF33-BBAF-FFA6-1487D09E6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46136" y="0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37F6F0D-FCD4-63B1-5371-FFB63A75BB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46136" y="3602736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A62FB8A-A588-91BB-620B-64E5D2090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655546"/>
            <a:ext cx="12192001" cy="5202454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6584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6584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C76B36E-858A-1EFF-2A70-C8D5ADDC0C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77FD6-2BEA-C70A-1C6D-8885D53E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470543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ABE26A-0746-BC10-0802-C29EAD6C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968402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7" r:id="rId4"/>
    <p:sldLayoutId id="2147483656" r:id="rId5"/>
    <p:sldLayoutId id="2147483665" r:id="rId6"/>
    <p:sldLayoutId id="2147483652" r:id="rId7"/>
    <p:sldLayoutId id="214748365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32" y="2945591"/>
            <a:ext cx="5278514" cy="1704762"/>
          </a:xfrm>
        </p:spPr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hôtel</a:t>
            </a:r>
            <a:r>
              <a:rPr lang="en-US" dirty="0"/>
              <a:t> du rivage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832" y="5103304"/>
            <a:ext cx="5278514" cy="1754696"/>
          </a:xfrm>
        </p:spPr>
        <p:txBody>
          <a:bodyPr/>
          <a:lstStyle/>
          <a:p>
            <a:r>
              <a:rPr lang="en-US" dirty="0"/>
              <a:t>C822-projet </a:t>
            </a:r>
            <a:r>
              <a:rPr lang="en-US" dirty="0" err="1"/>
              <a:t>informatique</a:t>
            </a:r>
            <a:r>
              <a:rPr lang="en-US" dirty="0"/>
              <a:t>  collaborative</a:t>
            </a:r>
          </a:p>
          <a:p>
            <a:r>
              <a:rPr lang="en-US" dirty="0"/>
              <a:t>Groupe 3</a:t>
            </a:r>
          </a:p>
          <a:p>
            <a:r>
              <a:rPr lang="en-US" dirty="0" err="1"/>
              <a:t>Maëlle</a:t>
            </a:r>
            <a:r>
              <a:rPr lang="en-US" dirty="0"/>
              <a:t> </a:t>
            </a:r>
            <a:r>
              <a:rPr lang="en-US" dirty="0" err="1"/>
              <a:t>Huguenin-Dezot</a:t>
            </a:r>
            <a:r>
              <a:rPr lang="en-US" dirty="0"/>
              <a:t> &amp; Alexandre Pitarch</a:t>
            </a:r>
          </a:p>
        </p:txBody>
      </p:sp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010248F5-ABE4-48B9-A19E-4EEDC9A4D1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4834" r="14834"/>
          <a:stretch>
            <a:fillRect/>
          </a:stretch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7C1019-D992-06C7-BBAF-C153A2F43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5870A69-FD36-499A-8ECB-A938BA2A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04" y="628081"/>
            <a:ext cx="2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75FD0394-4C13-43F8-86D4-FBE53D6CDE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9881" b="19881"/>
          <a:stretch>
            <a:fillRect/>
          </a:stretch>
        </p:blipFill>
        <p:spPr>
          <a:xfrm>
            <a:off x="1811680" y="3192368"/>
            <a:ext cx="3602736" cy="32552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6A08D5-DE03-22B9-F70F-1D7F963E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74" y="529971"/>
            <a:ext cx="5010912" cy="1627632"/>
          </a:xfrm>
        </p:spPr>
        <p:txBody>
          <a:bodyPr/>
          <a:lstStyle/>
          <a:p>
            <a:r>
              <a:rPr lang="en-US" sz="4400" dirty="0"/>
              <a:t>Application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4EC719-CE05-45BB-94CB-F04A7C7BED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67159" y="0"/>
            <a:ext cx="6224841" cy="3106931"/>
          </a:xfrm>
          <a:prstGeom prst="rect">
            <a:avLst/>
          </a:prstGeom>
        </p:spPr>
      </p:pic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53BEFDC4-14E3-4130-9092-17B0504517C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t="4824" b="4824"/>
          <a:stretch>
            <a:fillRect/>
          </a:stretch>
        </p:blipFill>
        <p:spPr/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F75E9E9-5771-45EE-8A04-5ADF929E0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683392" y="3734175"/>
            <a:ext cx="4823890" cy="11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F430BD-9851-441F-9513-DD90AD0F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63" y="1983967"/>
            <a:ext cx="11004638" cy="404737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1A526E-294E-457B-8A59-6EDFF785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Application : Menu Principal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0B1C89-B6AB-4041-8361-5A7BC25C09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1466F3-F075-4C09-A969-6AEC6418B6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EC4F91-481E-48BB-9C65-ED8688B206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3DC0BF8-BEE3-4851-A90B-D8451C66BE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7C5A479-F43D-4CCB-87A6-872F6682DE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AB6035C-597C-40AE-8C22-B2F8319AFF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91782" y="2055086"/>
            <a:ext cx="7808431" cy="43772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AFE51D-AFB8-4366-975B-1C8F79060C9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69469" y="3584320"/>
            <a:ext cx="285305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8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4641F353-E003-4DD2-94E8-A2F10EF0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72" y="2046466"/>
            <a:ext cx="11096629" cy="40812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1A526E-294E-457B-8A59-6EDFF785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Application : Gestion des Chambres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0B1C89-B6AB-4041-8361-5A7BC25C09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ED15297-981A-459A-8EB9-696DE6F1F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9"/>
          <a:stretch/>
        </p:blipFill>
        <p:spPr>
          <a:xfrm>
            <a:off x="1462679" y="2046466"/>
            <a:ext cx="9266641" cy="4628178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1466F3-F075-4C09-A969-6AEC6418B6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9479953-1202-4698-9AD5-1E3E434F13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58184" y="2224060"/>
            <a:ext cx="4679157" cy="42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95B2681C-59E0-4ED5-8816-6FE77A3E6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68" y="1707030"/>
            <a:ext cx="11096629" cy="40812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1A526E-294E-457B-8A59-6EDFF785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Application : Gestion des Clients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0B1C89-B6AB-4041-8361-5A7BC25C09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1466F3-F075-4C09-A969-6AEC6418B6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EC4F91-481E-48BB-9C65-ED8688B206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3DC0BF8-BEE3-4851-A90B-D8451C66BE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7C5A479-F43D-4CCB-87A6-872F6682DE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CDE1E3C-8DFC-43B3-B515-776508AC59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73850" y="1998556"/>
            <a:ext cx="8644300" cy="43145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1402BE8-322B-456C-966C-394605AB949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26192" y="1614217"/>
            <a:ext cx="4889183" cy="51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79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08FE7E1-DEAD-4FF3-884F-BDF7A8E0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90" y="1927168"/>
            <a:ext cx="11096629" cy="40812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1A526E-294E-457B-8A59-6EDFF785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Application : Gestion des Réservations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0B1C89-B6AB-4041-8361-5A7BC25C09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1466F3-F075-4C09-A969-6AEC6418B6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EC4F91-481E-48BB-9C65-ED8688B206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3DC0BF8-BEE3-4851-A90B-D8451C66BE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7C5A479-F43D-4CCB-87A6-872F6682DE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D17F872-8254-4095-96E0-E4F2624C2C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24208" y="2000639"/>
            <a:ext cx="8543583" cy="43584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496E18-17A4-43A5-B0CF-7B1C316F043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95334" y="2067417"/>
            <a:ext cx="4592149" cy="41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8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DBF80D45-3C43-4865-96D0-860F8FA0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1" y="2020534"/>
            <a:ext cx="11096629" cy="40812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1A526E-294E-457B-8A59-6EDFF785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Application : Impression des réservations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1466F3-F075-4C09-A969-6AEC6418B6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25B0225-7869-4B56-A930-3704376C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52" y="1784286"/>
            <a:ext cx="9172952" cy="457478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F0E0DD9-5A1C-453D-944C-9ABECDCE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478" y="1725850"/>
            <a:ext cx="3485781" cy="49596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8B15C07-3424-4513-90FD-E9A9D75AA4CD}"/>
              </a:ext>
            </a:extLst>
          </p:cNvPr>
          <p:cNvSpPr/>
          <p:nvPr/>
        </p:nvSpPr>
        <p:spPr>
          <a:xfrm>
            <a:off x="396627" y="4972791"/>
            <a:ext cx="1725135" cy="43371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96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DA78C88-9C64-43AB-972E-2BCBAA6AD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7" y="1897410"/>
            <a:ext cx="10578994" cy="3890831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Problèmes</a:t>
            </a:r>
            <a:r>
              <a:rPr lang="en-US" dirty="0"/>
              <a:t> </a:t>
            </a:r>
            <a:r>
              <a:rPr lang="en-US" dirty="0" err="1"/>
              <a:t>rencontrés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F231637-753A-4454-98CA-FD968C0D94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58582" y="2339789"/>
            <a:ext cx="3860800" cy="700366"/>
          </a:xfrm>
        </p:spPr>
        <p:txBody>
          <a:bodyPr/>
          <a:lstStyle/>
          <a:p>
            <a:r>
              <a:rPr lang="fr-CH" b="1" dirty="0"/>
              <a:t>Problèmes avec les identifiants naturelles et les clés étrangères </a:t>
            </a:r>
            <a:r>
              <a:rPr lang="fr-CH" dirty="0"/>
              <a:t>(</a:t>
            </a:r>
            <a:r>
              <a:rPr lang="en-US" dirty="0"/>
              <a:t>PFK)</a:t>
            </a:r>
          </a:p>
        </p:txBody>
      </p:sp>
      <p:pic>
        <p:nvPicPr>
          <p:cNvPr id="37" name="Espace réservé pour une image  36">
            <a:extLst>
              <a:ext uri="{FF2B5EF4-FFF2-40B4-BE49-F238E27FC236}">
                <a16:creationId xmlns:a16="http://schemas.microsoft.com/office/drawing/2014/main" id="{65769344-1493-4B87-AC48-3E854F3027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8690" b="38126"/>
          <a:stretch/>
        </p:blipFill>
        <p:spPr>
          <a:xfrm>
            <a:off x="0" y="5788241"/>
            <a:ext cx="12192000" cy="1069760"/>
          </a:xfr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0A91A82-5842-4D74-9163-A63E997BB4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45112" y="1830240"/>
            <a:ext cx="2743200" cy="422365"/>
          </a:xfrm>
        </p:spPr>
        <p:txBody>
          <a:bodyPr/>
          <a:lstStyle/>
          <a:p>
            <a:r>
              <a:rPr lang="en-US" dirty="0" err="1"/>
              <a:t>Problèmes</a:t>
            </a:r>
            <a:r>
              <a:rPr lang="en-US" dirty="0"/>
              <a:t>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CA6AAE-EDC3-4F4C-BCC4-9783946DD1C8}"/>
              </a:ext>
            </a:extLst>
          </p:cNvPr>
          <p:cNvSpPr txBox="1">
            <a:spLocks/>
          </p:cNvSpPr>
          <p:nvPr/>
        </p:nvSpPr>
        <p:spPr>
          <a:xfrm>
            <a:off x="8131359" y="1814207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Résolutions</a:t>
            </a:r>
            <a:endParaRPr lang="en-US" dirty="0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A2726388-F5AF-46CF-B6DB-1CAF54E07B6E}"/>
              </a:ext>
            </a:extLst>
          </p:cNvPr>
          <p:cNvSpPr txBox="1">
            <a:spLocks/>
          </p:cNvSpPr>
          <p:nvPr/>
        </p:nvSpPr>
        <p:spPr>
          <a:xfrm>
            <a:off x="7215279" y="2244315"/>
            <a:ext cx="3860800" cy="1071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b="1" dirty="0"/>
              <a:t>Prendre du temps pour faire des recherches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fr-CH" b="1" dirty="0"/>
            </a:br>
            <a:r>
              <a:rPr lang="fr-CH" b="1" dirty="0"/>
              <a:t>Prolonger le temps de développement  </a:t>
            </a:r>
            <a:br>
              <a:rPr lang="fr-CH" b="1" dirty="0"/>
            </a:br>
            <a:br>
              <a:rPr lang="fr-CH" b="1" dirty="0"/>
            </a:br>
            <a:endParaRPr lang="fr-CH" b="1" dirty="0"/>
          </a:p>
          <a:p>
            <a:endParaRPr lang="en-US" b="1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2B3ABC08-7E41-45BE-91BF-6523CF427641}"/>
              </a:ext>
            </a:extLst>
          </p:cNvPr>
          <p:cNvSpPr/>
          <p:nvPr/>
        </p:nvSpPr>
        <p:spPr>
          <a:xfrm>
            <a:off x="5573725" y="2384762"/>
            <a:ext cx="1044549" cy="305210"/>
          </a:xfrm>
          <a:prstGeom prst="rightArrow">
            <a:avLst>
              <a:gd name="adj1" fmla="val 4394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D5005D2F-BB60-4F9B-829F-085C69C0FEB4}"/>
              </a:ext>
            </a:extLst>
          </p:cNvPr>
          <p:cNvSpPr/>
          <p:nvPr/>
        </p:nvSpPr>
        <p:spPr>
          <a:xfrm>
            <a:off x="5573724" y="4618354"/>
            <a:ext cx="1044549" cy="305210"/>
          </a:xfrm>
          <a:prstGeom prst="rightArrow">
            <a:avLst>
              <a:gd name="adj1" fmla="val 4394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71EB28E0-ED51-4148-BB9C-AF65E39EA3EF}"/>
              </a:ext>
            </a:extLst>
          </p:cNvPr>
          <p:cNvSpPr txBox="1">
            <a:spLocks/>
          </p:cNvSpPr>
          <p:nvPr/>
        </p:nvSpPr>
        <p:spPr>
          <a:xfrm>
            <a:off x="1054982" y="4461770"/>
            <a:ext cx="3860800" cy="700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b="1" dirty="0"/>
              <a:t>Impossibilité d'ajouter toutes les options prévues initialement</a:t>
            </a:r>
            <a:endParaRPr lang="en-US" b="1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EB393A38-F11C-4BA5-B24E-EDE0FCA83BDA}"/>
              </a:ext>
            </a:extLst>
          </p:cNvPr>
          <p:cNvSpPr txBox="1">
            <a:spLocks/>
          </p:cNvSpPr>
          <p:nvPr/>
        </p:nvSpPr>
        <p:spPr>
          <a:xfrm>
            <a:off x="7215279" y="4287050"/>
            <a:ext cx="3860800" cy="949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b="1" dirty="0"/>
              <a:t>1 ou 2 jours supplémentaires de code pour ajouter les options initialement prévues</a:t>
            </a:r>
            <a:br>
              <a:rPr lang="fr-CH" b="1" dirty="0"/>
            </a:br>
            <a:endParaRPr lang="fr-CH" b="1" dirty="0"/>
          </a:p>
          <a:p>
            <a:endParaRPr lang="en-US" b="1" dirty="0"/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8DB2DB9A-5CB2-425D-95C4-E2CA6E87303A}"/>
              </a:ext>
            </a:extLst>
          </p:cNvPr>
          <p:cNvSpPr txBox="1">
            <a:spLocks/>
          </p:cNvSpPr>
          <p:nvPr/>
        </p:nvSpPr>
        <p:spPr>
          <a:xfrm>
            <a:off x="1054982" y="3521140"/>
            <a:ext cx="3860800" cy="700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b="1" dirty="0"/>
              <a:t>Absences d’un jour de Maëlle et d’Alexandre</a:t>
            </a:r>
            <a:endParaRPr lang="en-US" dirty="0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5F24FFFE-B7DF-4DA1-BE19-4113C6F62BA7}"/>
              </a:ext>
            </a:extLst>
          </p:cNvPr>
          <p:cNvSpPr/>
          <p:nvPr/>
        </p:nvSpPr>
        <p:spPr>
          <a:xfrm>
            <a:off x="5573724" y="3535866"/>
            <a:ext cx="1044549" cy="305210"/>
          </a:xfrm>
          <a:prstGeom prst="rightArrow">
            <a:avLst>
              <a:gd name="adj1" fmla="val 4394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D6481995-2CE8-44DD-A45B-3A79D75DE7F3}"/>
              </a:ext>
            </a:extLst>
          </p:cNvPr>
          <p:cNvSpPr txBox="1">
            <a:spLocks/>
          </p:cNvSpPr>
          <p:nvPr/>
        </p:nvSpPr>
        <p:spPr>
          <a:xfrm>
            <a:off x="7211679" y="3421123"/>
            <a:ext cx="3860800" cy="949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b="1" dirty="0"/>
              <a:t>Travailler en dehors des heures de cours pour rattraper le retard</a:t>
            </a:r>
            <a:br>
              <a:rPr lang="fr-CH" b="1" dirty="0"/>
            </a:br>
            <a:endParaRPr lang="fr-CH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46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10" grpId="0" animBg="1"/>
      <p:bldP spid="20" grpId="0" animBg="1"/>
      <p:bldP spid="26" grpId="0"/>
      <p:bldP spid="13" grpId="0"/>
      <p:bldP spid="14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856148-3910-0BC3-79A0-D0A794C6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3429000"/>
            <a:ext cx="3263900" cy="978408"/>
          </a:xfrm>
        </p:spPr>
        <p:txBody>
          <a:bodyPr/>
          <a:lstStyle/>
          <a:p>
            <a:r>
              <a:rPr lang="en-US" dirty="0"/>
              <a:t>Avis personnel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E72FF0-3C0E-499A-8DA6-324675513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91050" y="2854660"/>
            <a:ext cx="7600950" cy="2129971"/>
          </a:xfrm>
        </p:spPr>
        <p:txBody>
          <a:bodyPr/>
          <a:lstStyle/>
          <a:p>
            <a:r>
              <a:rPr lang="fr-CH" dirty="0"/>
              <a:t>Projet enrichissant et formateur</a:t>
            </a:r>
          </a:p>
          <a:p>
            <a:r>
              <a:rPr lang="fr-CH" dirty="0"/>
              <a:t>Donne un avant-goût du monde du travail en informatique</a:t>
            </a:r>
          </a:p>
          <a:p>
            <a:r>
              <a:rPr lang="fr-CH" dirty="0"/>
              <a:t>Sentiment de progression personnelle et professionnelle</a:t>
            </a: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921D8890-103E-4FC4-8AE4-CE14E4FD7B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1172" b="43594"/>
          <a:stretch/>
        </p:blipFill>
        <p:spPr>
          <a:xfrm>
            <a:off x="0" y="0"/>
            <a:ext cx="12192000" cy="2051050"/>
          </a:xfrm>
        </p:spPr>
      </p:pic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8005F1C4-A0A7-423B-B731-25949B6D4F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75885" b="10951"/>
          <a:stretch/>
        </p:blipFill>
        <p:spPr>
          <a:xfrm>
            <a:off x="0" y="5788241"/>
            <a:ext cx="12192000" cy="1069760"/>
          </a:xfrm>
        </p:spPr>
      </p:pic>
    </p:spTree>
    <p:extLst>
      <p:ext uri="{BB962C8B-B14F-4D97-AF65-F5344CB8AC3E}">
        <p14:creationId xmlns:p14="http://schemas.microsoft.com/office/powerpoint/2010/main" val="2892338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0171797-4826-4DE0-BF44-41737EFA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1" y="2020534"/>
            <a:ext cx="11096629" cy="40812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FF0E449-D91F-4AEE-81DA-56F343EF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1" y="140339"/>
            <a:ext cx="4649537" cy="6577322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21914795-BCA8-4AF4-AD0A-60EA76D2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" y="2916381"/>
            <a:ext cx="6162964" cy="1720273"/>
          </a:xfrm>
        </p:spPr>
        <p:txBody>
          <a:bodyPr/>
          <a:lstStyle/>
          <a:p>
            <a:r>
              <a:rPr lang="fr-CH" sz="4400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0009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856148-3910-0BC3-79A0-D0A794C6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345" y="2974130"/>
            <a:ext cx="3097320" cy="978408"/>
          </a:xfrm>
        </p:spPr>
        <p:txBody>
          <a:bodyPr/>
          <a:lstStyle/>
          <a:p>
            <a:r>
              <a:rPr lang="en-US" dirty="0" err="1"/>
              <a:t>Contexte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E72FF0-3C0E-499A-8DA6-324675513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8754" y="2615662"/>
            <a:ext cx="5078845" cy="14206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Application de gestion des </a:t>
            </a:r>
            <a:r>
              <a:rPr lang="en-US" dirty="0" err="1"/>
              <a:t>réservations</a:t>
            </a:r>
            <a:r>
              <a:rPr lang="en-US" dirty="0"/>
              <a:t> de </a:t>
            </a:r>
            <a:r>
              <a:rPr lang="en-US" dirty="0" err="1"/>
              <a:t>l’hôtel</a:t>
            </a:r>
            <a:endParaRPr lang="en-US" dirty="0"/>
          </a:p>
          <a:p>
            <a:pPr marL="895350"/>
            <a:r>
              <a:rPr lang="en-US" dirty="0"/>
              <a:t>	Gestion des </a:t>
            </a:r>
            <a:r>
              <a:rPr lang="en-US" dirty="0" err="1"/>
              <a:t>réservations</a:t>
            </a:r>
            <a:endParaRPr lang="en-US" dirty="0"/>
          </a:p>
          <a:p>
            <a:pPr marL="895350"/>
            <a:r>
              <a:rPr lang="en-US" dirty="0"/>
              <a:t>Gestion des clients</a:t>
            </a:r>
          </a:p>
          <a:p>
            <a:pPr marL="895350"/>
            <a:r>
              <a:rPr lang="en-US" dirty="0"/>
              <a:t>Gestion des chambre d’hôtel</a:t>
            </a:r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9ACC7281-07F2-406A-9291-AF961FDFDE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530" t="75697" r="530" b="11139"/>
          <a:stretch/>
        </p:blipFill>
        <p:spPr>
          <a:xfrm>
            <a:off x="0" y="5788241"/>
            <a:ext cx="12192000" cy="1069760"/>
          </a:xfrm>
        </p:spPr>
      </p:pic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752BD281-E6CF-4A3E-9EF0-D80F83443B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5565" b="49201"/>
          <a:stretch/>
        </p:blipFill>
        <p:spPr>
          <a:xfrm>
            <a:off x="0" y="0"/>
            <a:ext cx="12192000" cy="2051050"/>
          </a:xfr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DBE0459-1A27-421E-A67E-4535F55814AF}"/>
              </a:ext>
            </a:extLst>
          </p:cNvPr>
          <p:cNvSpPr txBox="1">
            <a:spLocks/>
          </p:cNvSpPr>
          <p:nvPr/>
        </p:nvSpPr>
        <p:spPr>
          <a:xfrm>
            <a:off x="6198754" y="4128641"/>
            <a:ext cx="4749800" cy="1181631"/>
          </a:xfrm>
          <a:prstGeom prst="rect">
            <a:avLst/>
          </a:prstGeom>
        </p:spPr>
        <p:txBody>
          <a:bodyPr anchor="ctr"/>
          <a:lstStyle>
            <a:lvl1pPr marL="285750" indent="-28575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cap="none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Site Web avec un </a:t>
            </a:r>
            <a:r>
              <a:rPr lang="en-US" dirty="0" err="1"/>
              <a:t>formulaire</a:t>
            </a:r>
            <a:r>
              <a:rPr lang="en-US" dirty="0"/>
              <a:t> de contact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5CD195CD-E06A-4B4B-9B94-7B51D43333A4}"/>
              </a:ext>
            </a:extLst>
          </p:cNvPr>
          <p:cNvSpPr txBox="1">
            <a:spLocks/>
          </p:cNvSpPr>
          <p:nvPr/>
        </p:nvSpPr>
        <p:spPr>
          <a:xfrm>
            <a:off x="-87170" y="4964394"/>
            <a:ext cx="5213351" cy="6917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13.06.2024-02.07.2024</a:t>
            </a:r>
          </a:p>
        </p:txBody>
      </p:sp>
    </p:spTree>
    <p:extLst>
      <p:ext uri="{BB962C8B-B14F-4D97-AF65-F5344CB8AC3E}">
        <p14:creationId xmlns:p14="http://schemas.microsoft.com/office/powerpoint/2010/main" val="102556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00326D99-DAD3-4FED-A95F-BFF05E5E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Planification du </a:t>
            </a:r>
            <a:r>
              <a:rPr lang="en-US" dirty="0" err="1"/>
              <a:t>projet</a:t>
            </a:r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2DDC6E-D6E2-48CA-B1EF-8C5129547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planification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2ECB06-815A-4232-9EEF-1CE3EAD4C0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jours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6A052F4-BE1D-4BBE-A5E4-53A6742C70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Base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743F630F-37B8-4375-B8FE-CBB4D55AB1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jours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4CB779B-590A-4742-8EDD-C90A8A6EAA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35686093-13FE-4C01-A6E7-60867A827E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11 </a:t>
            </a:r>
            <a:r>
              <a:rPr lang="en-US" dirty="0" err="1"/>
              <a:t>jours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E06F30E7-03A1-4D44-9BA2-623641E2224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Conception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48F1B39-48E7-4559-9D08-B8E2C5824A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jours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6CE0DB3-8A0B-4B77-9619-D0B01BF4275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321A23A-96BE-4EB4-ACB2-2C2A31CF583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 </a:t>
            </a:r>
            <a:r>
              <a:rPr lang="en-US" dirty="0" err="1"/>
              <a:t>jours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AFB09003-BB40-40BC-9969-638D3DB059D7}"/>
              </a:ext>
            </a:extLst>
          </p:cNvPr>
          <p:cNvSpPr txBox="1">
            <a:spLocks/>
          </p:cNvSpPr>
          <p:nvPr/>
        </p:nvSpPr>
        <p:spPr>
          <a:xfrm>
            <a:off x="3117848" y="5908085"/>
            <a:ext cx="5956300" cy="97840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13.06.2024-02.07.2024</a:t>
            </a:r>
          </a:p>
        </p:txBody>
      </p:sp>
    </p:spTree>
    <p:extLst>
      <p:ext uri="{BB962C8B-B14F-4D97-AF65-F5344CB8AC3E}">
        <p14:creationId xmlns:p14="http://schemas.microsoft.com/office/powerpoint/2010/main" val="16833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3C4CC1D7-A91E-4CD5-B051-0B202E09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Outils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C73BB6C-294B-4A13-AFEB-58CFBE6ED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7843" y="1859756"/>
            <a:ext cx="1826631" cy="776287"/>
          </a:xfrm>
        </p:spPr>
        <p:txBody>
          <a:bodyPr/>
          <a:lstStyle/>
          <a:p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56983C54-58DE-4EC6-A4F8-CC5E0956C5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52111" y="1859756"/>
            <a:ext cx="1826631" cy="776287"/>
          </a:xfrm>
        </p:spPr>
        <p:txBody>
          <a:bodyPr/>
          <a:lstStyle/>
          <a:p>
            <a:r>
              <a:rPr lang="en-US" dirty="0" err="1"/>
              <a:t>Schémas</a:t>
            </a:r>
            <a:endParaRPr lang="en-US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D1B4E94F-ED75-4961-8559-62760ECE77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2684" y="1859756"/>
            <a:ext cx="1826631" cy="776287"/>
          </a:xfrm>
        </p:spPr>
        <p:txBody>
          <a:bodyPr/>
          <a:lstStyle/>
          <a:p>
            <a:r>
              <a:rPr lang="en-US" dirty="0"/>
              <a:t>Base de </a:t>
            </a:r>
            <a:r>
              <a:rPr lang="en-US" dirty="0" err="1"/>
              <a:t>données</a:t>
            </a:r>
            <a:r>
              <a:rPr lang="en-US" dirty="0"/>
              <a:t> 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C3FBF82F-DBD2-47F5-B554-7A0405FCE7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13259" y="1859756"/>
            <a:ext cx="1826631" cy="776287"/>
          </a:xfrm>
        </p:spPr>
        <p:txBody>
          <a:bodyPr/>
          <a:lstStyle/>
          <a:p>
            <a:r>
              <a:rPr lang="en-US" dirty="0"/>
              <a:t>Web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563DF0AC-EC94-4ECF-849C-EC09FF7F46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30331" y="1859756"/>
            <a:ext cx="1826631" cy="776287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F2021A-AA90-41CE-AB29-3692B33C7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15"/>
          <a:stretch/>
        </p:blipFill>
        <p:spPr>
          <a:xfrm>
            <a:off x="852982" y="2657184"/>
            <a:ext cx="693316" cy="5224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01B8BEA-F439-445A-9056-2641AECF6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784" y="4169792"/>
            <a:ext cx="735584" cy="7355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7F8EAE0-01F0-4C92-BA1F-4A18189CB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49" y="3235574"/>
            <a:ext cx="558215" cy="5194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274C044-742A-4AF5-900C-3F03D73AB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50" y="3619124"/>
            <a:ext cx="1164431" cy="77628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456E4D8-0C6C-4150-9644-4DEFC5D11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21" y="4673997"/>
            <a:ext cx="878329" cy="87832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D02AE01-474F-4A92-8C68-88A2BCA396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965" y="4233275"/>
            <a:ext cx="672101" cy="67210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EC60522-A2A3-449F-B9BA-BB3B095D2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4915" y="3043353"/>
            <a:ext cx="1344202" cy="67210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DF86E68-B11E-4683-8FAE-FEEEFA1191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740" y="2950937"/>
            <a:ext cx="569273" cy="56927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BB6EEC4-5737-4F82-82F1-14F6A766A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6827" y="4476582"/>
            <a:ext cx="943100" cy="9431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4A53A80-C12E-4C78-8AFE-D248600592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3259" y="2734873"/>
            <a:ext cx="743154" cy="743154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D15C95A7-9E9F-4BA8-B577-76667BB610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3883" y="4326274"/>
            <a:ext cx="559691" cy="55969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68941C1C-5DB9-456E-8384-B076BD4C9E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3469" y="3562360"/>
            <a:ext cx="717693" cy="717693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802FF1EF-EBD5-4B06-9620-FE8D584E0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2962" y="4859354"/>
            <a:ext cx="516791" cy="516791"/>
          </a:xfrm>
          <a:prstGeom prst="rect">
            <a:avLst/>
          </a:prstGeom>
        </p:spPr>
      </p:pic>
      <p:sp>
        <p:nvSpPr>
          <p:cNvPr id="51" name="Flèche : bas 50">
            <a:extLst>
              <a:ext uri="{FF2B5EF4-FFF2-40B4-BE49-F238E27FC236}">
                <a16:creationId xmlns:a16="http://schemas.microsoft.com/office/drawing/2014/main" id="{7E8DB93B-17DE-49AE-BACF-3D9442D88001}"/>
              </a:ext>
            </a:extLst>
          </p:cNvPr>
          <p:cNvSpPr/>
          <p:nvPr/>
        </p:nvSpPr>
        <p:spPr>
          <a:xfrm>
            <a:off x="6018941" y="3669272"/>
            <a:ext cx="201076" cy="63584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Flèche : double flèche verticale 53">
            <a:extLst>
              <a:ext uri="{FF2B5EF4-FFF2-40B4-BE49-F238E27FC236}">
                <a16:creationId xmlns:a16="http://schemas.microsoft.com/office/drawing/2014/main" id="{163CBB35-2B7A-4EAC-B446-41CEC358D887}"/>
              </a:ext>
            </a:extLst>
          </p:cNvPr>
          <p:cNvSpPr/>
          <p:nvPr/>
        </p:nvSpPr>
        <p:spPr>
          <a:xfrm rot="18479182">
            <a:off x="8189897" y="3255488"/>
            <a:ext cx="148897" cy="396045"/>
          </a:xfrm>
          <a:prstGeom prst="up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B0DF91BB-9D61-4B77-90A0-2F0C63337C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1458" y="2679968"/>
            <a:ext cx="743154" cy="743154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FB3B978B-4F3C-426B-9AE0-2F28090B48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53961" y="3664239"/>
            <a:ext cx="526211" cy="5262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76A02CD-B777-43BB-98C5-909900C724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8308" y="3449381"/>
            <a:ext cx="526211" cy="5262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2F3DEBC-7234-4A7A-824E-18B552A64B1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3635" t="37054" r="17395" b="31309"/>
          <a:stretch/>
        </p:blipFill>
        <p:spPr>
          <a:xfrm>
            <a:off x="10650681" y="4480748"/>
            <a:ext cx="592208" cy="37860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C751442-EF93-4C48-BB4F-F1DDE0FC53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85354" y="4099307"/>
            <a:ext cx="592207" cy="59220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224894-DF16-4722-B14C-CAB7B8D8D46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85354" y="4658582"/>
            <a:ext cx="1677905" cy="11151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1AB0F5-9E73-48F5-8274-8C20014C0B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676" y="1006137"/>
            <a:ext cx="10612493" cy="56626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B62E419-1840-49A4-BE8A-B9F7556D3D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8816" y="1064877"/>
            <a:ext cx="11311795" cy="557960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4B3630D-DB84-45D0-B61E-CE9EF12205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7474" y="349530"/>
            <a:ext cx="8788843" cy="624984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598588A-6B10-46FD-B31E-EEFCBFE60A8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55561" y="1632749"/>
            <a:ext cx="3739744" cy="380287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2BA26CF-6E2E-4BB9-828D-C4ACE0B2CF3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29703" y="1222916"/>
            <a:ext cx="7639771" cy="53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30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4D12FCD-3417-485D-8343-05CD4636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7941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7D1330-B8FE-4292-89FE-DDE6CDAB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400" cap="all" spc="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Architecture du système</a:t>
            </a:r>
            <a:br>
              <a:rPr lang="fr-CH" sz="4400" cap="all" spc="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endParaRPr lang="fr-CH" sz="4400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8C4F1C99-C741-4573-9964-910AA9D9B28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2405186" y="1768586"/>
            <a:ext cx="7584826" cy="4873000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65A270-6D23-4E8E-A97D-F0279949C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1" y="5048313"/>
            <a:ext cx="1122218" cy="11222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5720D77-D787-4C10-BABB-B2A36BF25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6814" y="3774440"/>
            <a:ext cx="676564" cy="6765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14EAE71-F458-48E8-B5BA-F47FCF9F5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836" y="4840493"/>
            <a:ext cx="676564" cy="67656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F8837F0-CD43-4959-9562-FE73E99EB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702" y="2709949"/>
            <a:ext cx="1122218" cy="11222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7AFAB08-D610-4B85-AC0A-3DCD5E604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960" y="2807854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9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02 0.00903 L 0.01302 0.00903 C 0.01901 0.01436 0.02539 0.01875 0.03112 0.025 C 0.0401 0.03496 0.04779 0.04815 0.0569 0.05741 C 0.0599 0.06065 0.06276 0.06459 0.06602 0.0669 C 0.08216 0.07871 0.0819 0.07639 0.09857 0.07778 C 0.09935 0.07824 0.10013 0.07848 0.10091 0.07917 C 0.1026 0.08033 0.1043 0.08218 0.10612 0.08311 C 0.10833 0.08449 0.11068 0.08473 0.11302 0.08588 C 0.11471 0.08658 0.11836 0.08866 0.11836 0.08866 " pathEditMode="relative" ptsTypes="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69 L 0.13763 -0.1692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63 -0.16921 L 0.39713 -0.1611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30469 -0.0111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469 -0.01111 L -0.45625 -0.0997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625 -0.09977 L -0.6332 -0.0997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0276 -0.0891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6 -0.08912 L -0.1806 -0.0187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269AA28F-3851-4551-BC35-C894C3C4A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782" y="0"/>
            <a:ext cx="5163827" cy="3508248"/>
          </a:xfrm>
          <a:prstGeom prst="rect">
            <a:avLst/>
          </a:prstGeom>
        </p:spPr>
      </p:pic>
      <p:pic>
        <p:nvPicPr>
          <p:cNvPr id="7" name="Picture Placeholder 6" descr="Woman looking at a waterfall">
            <a:extLst>
              <a:ext uri="{FF2B5EF4-FFF2-40B4-BE49-F238E27FC236}">
                <a16:creationId xmlns:a16="http://schemas.microsoft.com/office/drawing/2014/main" id="{88287669-1EB0-EFED-D6C7-EAA110EF56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2" b="18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6A08D5-DE03-22B9-F70F-1D7F963E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74" y="529971"/>
            <a:ext cx="5010912" cy="1627632"/>
          </a:xfrm>
        </p:spPr>
        <p:txBody>
          <a:bodyPr/>
          <a:lstStyle/>
          <a:p>
            <a:r>
              <a:rPr lang="en-US" sz="4400" dirty="0"/>
              <a:t>Site internet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FC8D695-A5F8-7B55-CF1B-9F733C7749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70882" y="1848231"/>
            <a:ext cx="2350008" cy="996696"/>
          </a:xfrm>
          <a:solidFill>
            <a:srgbClr val="00B0F0">
              <a:alpha val="50000"/>
            </a:srgbClr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985DE85-FFEF-4D73-BF35-3FBBFBDA0F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029"/>
          <a:stretch/>
        </p:blipFill>
        <p:spPr>
          <a:xfrm>
            <a:off x="790575" y="2258948"/>
            <a:ext cx="2081843" cy="4258009"/>
          </a:xfrm>
          <a:prstGeom prst="rect">
            <a:avLst/>
          </a:prstGeom>
        </p:spPr>
      </p:pic>
      <p:pic>
        <p:nvPicPr>
          <p:cNvPr id="23" name="Espace réservé pour une image  22">
            <a:extLst>
              <a:ext uri="{FF2B5EF4-FFF2-40B4-BE49-F238E27FC236}">
                <a16:creationId xmlns:a16="http://schemas.microsoft.com/office/drawing/2014/main" id="{F46A3AD3-282A-4AB4-B6F7-091431A3B20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13165" r="13165"/>
          <a:stretch>
            <a:fillRect/>
          </a:stretch>
        </p:blipFill>
        <p:spPr>
          <a:xfrm>
            <a:off x="8142732" y="3602736"/>
            <a:ext cx="3602736" cy="3255264"/>
          </a:xfrm>
        </p:spPr>
      </p:pic>
    </p:spTree>
    <p:extLst>
      <p:ext uri="{BB962C8B-B14F-4D97-AF65-F5344CB8AC3E}">
        <p14:creationId xmlns:p14="http://schemas.microsoft.com/office/powerpoint/2010/main" val="170111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338FC-6C68-4AEB-8ADB-90774E75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Site internet : Accueil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9858166-FB55-4B1D-AA6C-6B032416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73" y="2147786"/>
            <a:ext cx="9647298" cy="35481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624002F-023D-45DB-B3BC-C81F5733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111"/>
          <a:stretch/>
        </p:blipFill>
        <p:spPr>
          <a:xfrm>
            <a:off x="2781382" y="1937551"/>
            <a:ext cx="6629236" cy="47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338FC-6C68-4AEB-8ADB-90774E75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Site internet : Formulaire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9858166-FB55-4B1D-AA6C-6B032416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73" y="2147786"/>
            <a:ext cx="9647298" cy="35481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3A72B4A-49FA-4D99-89CD-C8DEE78D8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97" y="1897305"/>
            <a:ext cx="5966205" cy="46654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EAE289-DB4C-4D49-B9E0-2E20B1B1A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169" y="2310317"/>
            <a:ext cx="6825662" cy="410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338FC-6C68-4AEB-8ADB-90774E75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Site internet : Responsive design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9858166-FB55-4B1D-AA6C-6B032416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73" y="2147786"/>
            <a:ext cx="9647298" cy="354816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4CF057B-39E0-4175-8DC7-DF432ECB4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" r="1592"/>
          <a:stretch/>
        </p:blipFill>
        <p:spPr>
          <a:xfrm>
            <a:off x="3442664" y="1809750"/>
            <a:ext cx="2334434" cy="489584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B0981F-228F-4C33-8925-3B1E423441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91"/>
          <a:stretch/>
        </p:blipFill>
        <p:spPr>
          <a:xfrm>
            <a:off x="9545776" y="1809750"/>
            <a:ext cx="2247481" cy="48912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B8D6006-E76B-4B97-B5FC-D211289119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70"/>
          <a:stretch/>
        </p:blipFill>
        <p:spPr>
          <a:xfrm>
            <a:off x="398743" y="1809750"/>
            <a:ext cx="2334434" cy="48912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7E78D50-5B35-4944-A253-71C6BFD475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718"/>
          <a:stretch/>
        </p:blipFill>
        <p:spPr>
          <a:xfrm>
            <a:off x="6455165" y="1809750"/>
            <a:ext cx="2398959" cy="4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7">
      <a:dk1>
        <a:srgbClr val="000000"/>
      </a:dk1>
      <a:lt1>
        <a:srgbClr val="FFFFFF"/>
      </a:lt1>
      <a:dk2>
        <a:srgbClr val="BBAA9C"/>
      </a:dk2>
      <a:lt2>
        <a:srgbClr val="E7E6E6"/>
      </a:lt2>
      <a:accent1>
        <a:srgbClr val="668A60"/>
      </a:accent1>
      <a:accent2>
        <a:srgbClr val="702128"/>
      </a:accent2>
      <a:accent3>
        <a:srgbClr val="46708C"/>
      </a:accent3>
      <a:accent4>
        <a:srgbClr val="BB2606"/>
      </a:accent4>
      <a:accent5>
        <a:srgbClr val="F1910F"/>
      </a:accent5>
      <a:accent6>
        <a:srgbClr val="FBD5AD"/>
      </a:accent6>
      <a:hlink>
        <a:srgbClr val="6F2127"/>
      </a:hlink>
      <a:folHlink>
        <a:srgbClr val="BB2606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4808A4F5BBAE4081D68D3C1849570D" ma:contentTypeVersion="12" ma:contentTypeDescription="Crée un document." ma:contentTypeScope="" ma:versionID="f2011011cc535ec251580a832b985fe3">
  <xsd:schema xmlns:xsd="http://www.w3.org/2001/XMLSchema" xmlns:xs="http://www.w3.org/2001/XMLSchema" xmlns:p="http://schemas.microsoft.com/office/2006/metadata/properties" xmlns:ns2="2c491b9e-81eb-4712-bee0-695dd925e835" xmlns:ns3="02474efc-74d4-42cc-b1f1-e7d915d0b370" targetNamespace="http://schemas.microsoft.com/office/2006/metadata/properties" ma:root="true" ma:fieldsID="f5af0f6b7e8f1787a3c15c78933c7ea6" ns2:_="" ns3:_="">
    <xsd:import namespace="2c491b9e-81eb-4712-bee0-695dd925e835"/>
    <xsd:import namespace="02474efc-74d4-42cc-b1f1-e7d915d0b3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91b9e-81eb-4712-bee0-695dd925e8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db93da05-0cf8-44d5-b9a7-a477588eb26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74efc-74d4-42cc-b1f1-e7d915d0b37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d815294-0af2-4654-9864-06d70cde8357}" ma:internalName="TaxCatchAll" ma:showField="CatchAllData" ma:web="02474efc-74d4-42cc-b1f1-e7d915d0b3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07FA8D-A991-46A8-8783-AF1BA0C5F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5D153-28E6-4557-BF5A-EE2A0EF879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491b9e-81eb-4712-bee0-695dd925e835"/>
    <ds:schemaRef ds:uri="02474efc-74d4-42cc-b1f1-e7d915d0b3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269</Words>
  <Application>Microsoft Office PowerPoint</Application>
  <PresentationFormat>Grand écran</PresentationFormat>
  <Paragraphs>85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Office Theme</vt:lpstr>
      <vt:lpstr>Projet hôtel du rivage</vt:lpstr>
      <vt:lpstr>Contexte</vt:lpstr>
      <vt:lpstr>Planification du projet </vt:lpstr>
      <vt:lpstr>Outils</vt:lpstr>
      <vt:lpstr>Architecture du système </vt:lpstr>
      <vt:lpstr>Site internet</vt:lpstr>
      <vt:lpstr>Site internet : Accueil</vt:lpstr>
      <vt:lpstr>Site internet : Formulaire</vt:lpstr>
      <vt:lpstr>Site internet : Responsive design</vt:lpstr>
      <vt:lpstr>Application</vt:lpstr>
      <vt:lpstr>Application : Menu Principal</vt:lpstr>
      <vt:lpstr>Application : Gestion des Chambres</vt:lpstr>
      <vt:lpstr>Application : Gestion des Clients</vt:lpstr>
      <vt:lpstr>Application : Gestion des Réservations</vt:lpstr>
      <vt:lpstr>Application : Impression des réservations</vt:lpstr>
      <vt:lpstr>Problèmes rencontrés</vt:lpstr>
      <vt:lpstr>Avis personnel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2023-02-03T18:15:18Z</dcterms:created>
  <dcterms:modified xsi:type="dcterms:W3CDTF">2024-07-03T16:01:26Z</dcterms:modified>
</cp:coreProperties>
</file>